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style val="29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Meta anual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s-MX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MIPYMES apoyadas con proyectos productivos</c:v>
                </c:pt>
                <c:pt idx="1">
                  <c:v>MIPYMES apoyadas conv y asignación directa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61000</c:v>
                </c:pt>
                <c:pt idx="1">
                  <c:v>160000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Avance diciembre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s-MX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MIPYMES apoyadas con proyectos productivos</c:v>
                </c:pt>
                <c:pt idx="1">
                  <c:v>MIPYMES apoyadas conv y asignación directa</c:v>
                </c:pt>
              </c:strCache>
            </c:strRef>
          </c:cat>
          <c:val>
            <c:numRef>
              <c:f>Sheet1!$C$2:$C$3</c:f>
              <c:numCache>
                <c:formatCode>#,##0</c:formatCode>
                <c:ptCount val="2"/>
                <c:pt idx="0">
                  <c:v>56343</c:v>
                </c:pt>
                <c:pt idx="1">
                  <c:v>132222</c:v>
                </c:pt>
              </c:numCache>
            </c:numRef>
          </c:val>
        </c:ser>
        <c:dLbls>
          <c:showVal val="1"/>
        </c:dLbls>
        <c:overlap val="-25"/>
        <c:axId val="64888832"/>
        <c:axId val="64890368"/>
      </c:barChart>
      <c:catAx>
        <c:axId val="6488883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es-MX"/>
          </a:p>
        </c:txPr>
        <c:crossAx val="64890368"/>
        <c:crosses val="autoZero"/>
        <c:auto val="1"/>
        <c:lblAlgn val="ctr"/>
        <c:lblOffset val="100"/>
      </c:catAx>
      <c:valAx>
        <c:axId val="64890368"/>
        <c:scaling>
          <c:orientation val="minMax"/>
        </c:scaling>
        <c:delete val="1"/>
        <c:axPos val="l"/>
        <c:numFmt formatCode="#,##0" sourceLinked="1"/>
        <c:tickLblPos val="none"/>
        <c:crossAx val="6488883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400"/>
          </a:pPr>
          <a:endParaRPr lang="es-MX"/>
        </a:p>
      </c:txPr>
    </c:legend>
    <c:plotVisOnly val="1"/>
  </c:chart>
  <c:txPr>
    <a:bodyPr/>
    <a:lstStyle/>
    <a:p>
      <a:pPr>
        <a:defRPr sz="1800"/>
      </a:pPr>
      <a:endParaRPr lang="es-MX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B9117-5888-4259-9DEB-4ACF13C24F74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63479-E4F7-41F7-9578-417D0077DD86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1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356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2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3565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3" name="4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5780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C759752-6FD6-464B-9D70-27D96C964E78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479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749D560-18A7-4EB9-B06B-E493271CCF4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948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51920" y="404664"/>
            <a:ext cx="5122912" cy="432048"/>
          </a:xfrm>
          <a:prstGeom prst="rect">
            <a:avLst/>
          </a:prstGeom>
        </p:spPr>
        <p:txBody>
          <a:bodyPr/>
          <a:lstStyle>
            <a:lvl1pPr algn="r">
              <a:defRPr sz="2400" baseline="0">
                <a:solidFill>
                  <a:schemeClr val="tx1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5613" y="6376988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2B394ED-CF0E-4AF4-A3F6-C408F29812A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314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128606A-C666-429B-A045-C118A8656F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188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AA6164-C093-4305-90E0-51B83489589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737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7BE3EEE-2503-4911-9EE8-E75C90B39423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310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CA9B1BC-97FD-4691-A53E-B24BCBE59ACB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472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2F1170-5A9D-4E2A-8CA9-D1DAAB42C1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570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9BE64C9-7974-403F-B082-951A3EEE2E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843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2E2DC90-2CFF-4BE5-AAE9-8A9D1B57F8AE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399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1027" name="11 Imagen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b="1" kern="1200">
          <a:solidFill>
            <a:srgbClr val="7F7F7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inadem.gob.mx/fondo-nacional-emprendedor/resultados-de-las-convocatorias-2015" TargetMode="Externa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179512" y="14127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Indicador</a:t>
            </a:r>
          </a:p>
        </p:txBody>
      </p:sp>
      <p:sp>
        <p:nvSpPr>
          <p:cNvPr id="6" name="6 Rectángulo"/>
          <p:cNvSpPr/>
          <p:nvPr/>
        </p:nvSpPr>
        <p:spPr>
          <a:xfrm>
            <a:off x="2195736" y="1364575"/>
            <a:ext cx="5904656" cy="120032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prstClr val="white"/>
                </a:solidFill>
                <a:cs typeface="Arial" charset="0"/>
              </a:rPr>
              <a:t>Porcentaje de MIPYMES apoyadas con proyectos productivos en relación con el total de MIPYMES apoyadas en convocatorias y proyectos estatales por asignación directa</a:t>
            </a:r>
            <a:endParaRPr lang="es-ES" b="1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162880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Nivel: Actividad</a:t>
            </a:r>
          </a:p>
        </p:txBody>
      </p:sp>
      <p:sp>
        <p:nvSpPr>
          <p:cNvPr id="10" name="Down Arrow 9"/>
          <p:cNvSpPr/>
          <p:nvPr/>
        </p:nvSpPr>
        <p:spPr>
          <a:xfrm>
            <a:off x="4716016" y="2564904"/>
            <a:ext cx="648072" cy="36004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pic>
        <p:nvPicPr>
          <p:cNvPr id="11" name="Picture 10" descr="niño preguntand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2708920"/>
            <a:ext cx="1359595" cy="135959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91680" y="2996952"/>
            <a:ext cx="720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Mide el número de MIPYMES apoyadas con proyectos productivos a través de las convocatorias del Fondo Nacional Emprendedor en relación con el total de MIPYMES apoyadas en las convocatorias y proyectos apoyados bajo los convenios de coordinación con las entidades federativas.</a:t>
            </a: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14" name="16 Rectángulo"/>
          <p:cNvSpPr/>
          <p:nvPr/>
        </p:nvSpPr>
        <p:spPr>
          <a:xfrm>
            <a:off x="539552" y="4415016"/>
            <a:ext cx="8352928" cy="36933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prstClr val="white"/>
                </a:solidFill>
              </a:rPr>
              <a:t>Meta 2015 y avance alcanzado</a:t>
            </a:r>
            <a:endParaRPr lang="es-ES" b="1" dirty="0">
              <a:solidFill>
                <a:prstClr val="white"/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539552" y="4827488"/>
          <a:ext cx="8064896" cy="15595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700960"/>
                <a:gridCol w="1971448"/>
                <a:gridCol w="43924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Meta anual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Avance diciembre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Observaciones</a:t>
                      </a:r>
                      <a:endParaRPr lang="es-MX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38%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43%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Las convocatorias y proyectos por asignación directa apoyaron un total de 18,806 proyectos productivos, que comprometen beneficiar a 56,343 MIPYMES, que representa el 43% de las MIPYMES apoyadas en convocatorias y proyectos al amparo de los convenios de coordinación con los estados y excede en 13% la meta programada.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179512" y="2996952"/>
            <a:ext cx="84249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b="1" dirty="0">
              <a:solidFill>
                <a:prstClr val="black"/>
              </a:solidFill>
            </a:endParaRPr>
          </a:p>
          <a:p>
            <a:r>
              <a:rPr lang="es-MX" b="1" dirty="0">
                <a:solidFill>
                  <a:prstClr val="black"/>
                </a:solidFill>
              </a:rPr>
              <a:t>Medios de verificación</a:t>
            </a:r>
          </a:p>
          <a:p>
            <a:pPr marL="342900" indent="-342900">
              <a:buFontTx/>
              <a:buAutoNum type="arabicParenR"/>
            </a:pPr>
            <a:r>
              <a:rPr lang="es-MX" dirty="0">
                <a:solidFill>
                  <a:prstClr val="black"/>
                </a:solidFill>
              </a:rPr>
              <a:t> </a:t>
            </a:r>
            <a:r>
              <a:rPr lang="es-MX" sz="1400" dirty="0">
                <a:solidFill>
                  <a:prstClr val="black"/>
                </a:solidFill>
              </a:rPr>
              <a:t>MIPYMES beneficiadas de los proyectos productivos apoyados de las convocatorias: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s-MX" sz="1400" dirty="0">
                <a:solidFill>
                  <a:prstClr val="black"/>
                </a:solidFill>
              </a:rPr>
              <a:t>1.1 Desarrollo de proveedores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s-MX" sz="1400" dirty="0">
                <a:solidFill>
                  <a:prstClr val="black"/>
                </a:solidFill>
              </a:rPr>
              <a:t>1.2 Competitividad sectorial y regional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s-MX" sz="1400" dirty="0">
                <a:solidFill>
                  <a:prstClr val="black"/>
                </a:solidFill>
              </a:rPr>
              <a:t>1.3 Escalamiento productivo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s-MX" sz="1400" dirty="0">
                <a:solidFill>
                  <a:prstClr val="black"/>
                </a:solidFill>
              </a:rPr>
              <a:t>1.4 Reactivación económica para el Programa Nacional para la Prevención Social de la Violencia y la Cruzada contra el Hambre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s-MX" sz="1400" dirty="0">
                <a:solidFill>
                  <a:prstClr val="black"/>
                </a:solidFill>
              </a:rPr>
              <a:t>1.6 Articulación estratégica de agrupamientos empresariales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s-MX" sz="1400" dirty="0">
                <a:solidFill>
                  <a:prstClr val="black"/>
                </a:solidFill>
              </a:rPr>
              <a:t>2.8 Fomento a las Iniciativas de Innovación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s-MX" sz="1400" dirty="0">
                <a:solidFill>
                  <a:prstClr val="black"/>
                </a:solidFill>
              </a:rPr>
              <a:t>3.3 Impulso a emprendedores y empresas a través del Programa de Emprendimiento de Alto Impacto </a:t>
            </a:r>
          </a:p>
          <a:p>
            <a:pPr marL="800100" lvl="1" indent="-800100"/>
            <a:r>
              <a:rPr lang="es-MX" sz="1400" dirty="0">
                <a:solidFill>
                  <a:prstClr val="black"/>
                </a:solidFill>
              </a:rPr>
              <a:t>2)   MIPYMES beneficiadas de los proyectos apoyados a través de los convenios de coordinación con los estados</a:t>
            </a:r>
          </a:p>
          <a:p>
            <a:pPr>
              <a:buFont typeface="Arial" pitchFamily="34" charset="0"/>
              <a:buChar char="•"/>
            </a:pPr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1547664" y="1196752"/>
          <a:ext cx="6096000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Rectangle 4"/>
          <p:cNvSpPr/>
          <p:nvPr/>
        </p:nvSpPr>
        <p:spPr>
          <a:xfrm>
            <a:off x="179512" y="6074132"/>
            <a:ext cx="86409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550" lvl="1"/>
            <a:r>
              <a:rPr lang="es-ES_tradnl" sz="1400" dirty="0">
                <a:solidFill>
                  <a:prstClr val="black"/>
                </a:solidFill>
              </a:rPr>
              <a:t>Los resultados de los proyectos aprobados de las convocatorias mencionadas se encuentran disponibles en el link: </a:t>
            </a:r>
            <a:r>
              <a:rPr lang="es-ES_tradnl" sz="1400" dirty="0" smtClean="0">
                <a:solidFill>
                  <a:prstClr val="black"/>
                </a:solidFill>
                <a:hlinkClick r:id="rId5"/>
              </a:rPr>
              <a:t>https://www.inadem.gob.mx/fondo-nacional-emprendedor/resultados-de-las-convocatorias-2015</a:t>
            </a:r>
            <a:endParaRPr lang="es-ES_tradnl" sz="1400" dirty="0" smtClean="0">
              <a:solidFill>
                <a:prstClr val="black"/>
              </a:solidFill>
            </a:endParaRPr>
          </a:p>
          <a:p>
            <a:pPr marL="82550" lvl="1"/>
            <a:endParaRPr lang="es-MX" sz="14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252</Words>
  <Application>Microsoft Office PowerPoint</Application>
  <PresentationFormat>On-screen Show (4:3)</PresentationFormat>
  <Paragraphs>25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de Office</vt:lpstr>
      <vt:lpstr>Slide 1</vt:lpstr>
      <vt:lpstr>Slide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Lidia</dc:creator>
  <cp:lastModifiedBy>Lidia</cp:lastModifiedBy>
  <cp:revision>6</cp:revision>
  <dcterms:created xsi:type="dcterms:W3CDTF">2015-09-21T17:23:42Z</dcterms:created>
  <dcterms:modified xsi:type="dcterms:W3CDTF">2016-10-18T04:03:45Z</dcterms:modified>
</cp:coreProperties>
</file>